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"/>
  </p:notesMasterIdLst>
  <p:sldIdLst>
    <p:sldId id="256" r:id="rId2"/>
  </p:sldIdLst>
  <p:sldSz cx="7559675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JM09" initials="T" lastIdx="1" clrIdx="0">
    <p:extLst>
      <p:ext uri="{19B8F6BF-5375-455C-9EA6-DF929625EA0E}">
        <p15:presenceInfo xmlns:p15="http://schemas.microsoft.com/office/powerpoint/2012/main" userId="TJM0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6AC51-AAB6-4ED2-8753-600AB4975E0A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6B185-E4C6-4B15-BD97-766921DB93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43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209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86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34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15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14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64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76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94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2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22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27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4923-BEB8-4D68-8459-F2D21BEC5E26}" type="datetimeFigureOut">
              <a:rPr kumimoji="1" lang="ja-JP" altLang="en-US" smtClean="0"/>
              <a:t>2020/7/3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F83B-889A-4337-9B9F-67EBF6DBBD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17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jpe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.emf"/><Relationship Id="rId10" Type="http://schemas.openxmlformats.org/officeDocument/2006/relationships/image" Target="../media/image9.jpg"/><Relationship Id="rId19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package" Target="../embeddings/Microsoft_Excel_Worksheet.xlsx"/><Relationship Id="rId22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図 114">
            <a:extLst>
              <a:ext uri="{FF2B5EF4-FFF2-40B4-BE49-F238E27FC236}">
                <a16:creationId xmlns:a16="http://schemas.microsoft.com/office/drawing/2014/main" id="{11BE1558-6459-450C-89C8-8C691D827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299" y="5824158"/>
            <a:ext cx="1572519" cy="104885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4E71685-D729-4543-990F-8225B89BF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7559675" cy="2582008"/>
          </a:xfrm>
          <a:solidFill>
            <a:srgbClr val="FF0000"/>
          </a:solidFill>
        </p:spPr>
        <p:txBody>
          <a:bodyPr anchor="t" anchorCtr="0">
            <a:normAutofit fontScale="90000"/>
          </a:bodyPr>
          <a:lstStyle/>
          <a:p>
            <a:br>
              <a:rPr lang="en-US" altLang="ja-JP" sz="2000" dirty="0">
                <a:solidFill>
                  <a:schemeClr val="bg1"/>
                </a:solidFill>
              </a:rPr>
            </a:br>
            <a:r>
              <a:rPr lang="ja-JP" altLang="en-US" sz="2159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しあわせを運ぶコウノトリ舞う但馬</a:t>
            </a:r>
            <a:br>
              <a:rPr lang="en-US" altLang="ja-JP" sz="2159" dirty="0">
                <a:solidFill>
                  <a:schemeClr val="bg1"/>
                </a:solidFill>
              </a:rPr>
            </a:br>
            <a:br>
              <a:rPr lang="en-US" altLang="ja-JP" sz="200" dirty="0">
                <a:solidFill>
                  <a:schemeClr val="bg1"/>
                </a:solidFill>
              </a:rPr>
            </a:br>
            <a:r>
              <a:rPr lang="ja-JP" altLang="en-US" sz="4749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コウノトリ但馬空港へ</a:t>
            </a:r>
            <a:br>
              <a:rPr lang="en-US" altLang="ja-JP" sz="4749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lang="en-US" altLang="ja-JP" sz="5720" spc="14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HAPPY FLIGHT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sz="3346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飛行機</a:t>
            </a:r>
            <a:r>
              <a:rPr lang="ja-JP" altLang="en-US" sz="2159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 </a:t>
            </a:r>
            <a:r>
              <a:rPr lang="ja-JP" altLang="en-US" sz="3346" dirty="0">
                <a:solidFill>
                  <a:srgbClr val="FFFF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但馬へ　ひとっとび！ふたっとび！</a:t>
            </a:r>
            <a:endParaRPr kumimoji="1" lang="ja-JP" altLang="en-US" dirty="0">
              <a:solidFill>
                <a:srgbClr val="FFFF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8ABBB26-B7BD-48E1-A88A-E871ABC82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101596" y="7851102"/>
            <a:ext cx="6521298" cy="1199945"/>
          </a:xfrm>
        </p:spPr>
        <p:txBody>
          <a:bodyPr>
            <a:normAutofit fontScale="92500"/>
          </a:bodyPr>
          <a:lstStyle/>
          <a:p>
            <a:pPr algn="l"/>
            <a:r>
              <a:rPr lang="ja-JP" altLang="en-US" sz="259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但馬への旅は、ご出発の前日までご予約</a:t>
            </a:r>
            <a:r>
              <a:rPr lang="en-US" altLang="ja-JP" sz="259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OK</a:t>
            </a:r>
            <a:r>
              <a:rPr lang="ja-JP" altLang="en-US" sz="259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endParaRPr lang="en-US" altLang="ja-JP" sz="259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en-US" altLang="ja-JP" sz="3238" b="1" dirty="0">
                <a:latin typeface="Meiryo UI" panose="020B0604030504040204" pitchFamily="50" charset="-128"/>
                <a:ea typeface="Meiryo UI" panose="020B0604030504040204" pitchFamily="50" charset="-128"/>
              </a:rPr>
              <a:t>JAL</a:t>
            </a:r>
            <a:r>
              <a:rPr lang="ja-JP" altLang="en-US" sz="3238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ダイナミックパッケージ</a:t>
            </a:r>
            <a:r>
              <a:rPr lang="ja-JP" altLang="en-US" sz="1835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（航空券</a:t>
            </a:r>
            <a:r>
              <a:rPr lang="ja-JP" altLang="en-US" sz="1403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＋</a:t>
            </a:r>
            <a:r>
              <a:rPr lang="ja-JP" altLang="en-US" sz="1835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宿泊）</a:t>
            </a:r>
            <a:r>
              <a:rPr lang="ja-JP" altLang="en-US" sz="259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で！</a:t>
            </a:r>
            <a:endParaRPr lang="en-US" altLang="ja-JP" sz="259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l"/>
            <a:r>
              <a:rPr lang="ja-JP" altLang="en-US" sz="1295" dirty="0"/>
              <a:t>　　　　　　　　　　　　　　　　　　　　　　　　　　　　　　ご予約はこちらから⇒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9B037D-1B09-4299-8EB7-63064E0CF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5848" r="6062" b="5308"/>
          <a:stretch/>
        </p:blipFill>
        <p:spPr>
          <a:xfrm>
            <a:off x="9509620" y="8953099"/>
            <a:ext cx="479549" cy="4862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CC6BC85-5951-4365-8B36-D6E949F34B19}"/>
              </a:ext>
            </a:extLst>
          </p:cNvPr>
          <p:cNvSpPr/>
          <p:nvPr/>
        </p:nvSpPr>
        <p:spPr>
          <a:xfrm>
            <a:off x="5190654" y="113387"/>
            <a:ext cx="616370" cy="24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971" b="1" dirty="0">
                <a:solidFill>
                  <a:schemeClr val="bg1"/>
                </a:solidFill>
                <a:latin typeface="+mj-ea"/>
                <a:ea typeface="+mj-ea"/>
              </a:rPr>
              <a:t>たじま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3BE33B6-CDB9-43F4-B409-4BC04ECAE5F9}"/>
              </a:ext>
            </a:extLst>
          </p:cNvPr>
          <p:cNvSpPr/>
          <p:nvPr/>
        </p:nvSpPr>
        <p:spPr>
          <a:xfrm>
            <a:off x="0" y="10014324"/>
            <a:ext cx="7559675" cy="7079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15" dirty="0"/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5EB526ED-3628-4770-BE40-07C7585B10C9}"/>
              </a:ext>
            </a:extLst>
          </p:cNvPr>
          <p:cNvGrpSpPr/>
          <p:nvPr/>
        </p:nvGrpSpPr>
        <p:grpSpPr>
          <a:xfrm>
            <a:off x="3773487" y="10060730"/>
            <a:ext cx="3599804" cy="548037"/>
            <a:chOff x="3642709" y="9414893"/>
            <a:chExt cx="3335231" cy="507760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A866DAC3-0131-4BE0-9F27-7C917B88B257}"/>
                </a:ext>
              </a:extLst>
            </p:cNvPr>
            <p:cNvSpPr txBox="1"/>
            <p:nvPr/>
          </p:nvSpPr>
          <p:spPr>
            <a:xfrm>
              <a:off x="3642709" y="9430423"/>
              <a:ext cx="1794311" cy="30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1511" b="1" dirty="0">
                  <a:solidFill>
                    <a:schemeClr val="bg1"/>
                  </a:solidFill>
                  <a:latin typeface="+mn-ea"/>
                </a:rPr>
                <a:t>但馬空港推進協議会</a:t>
              </a:r>
              <a:endParaRPr kumimoji="1" lang="ja-JP" altLang="en-US" sz="971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2B9A47E1-3759-49F3-A2EB-71F36A4F23FB}"/>
                </a:ext>
              </a:extLst>
            </p:cNvPr>
            <p:cNvSpPr txBox="1"/>
            <p:nvPr/>
          </p:nvSpPr>
          <p:spPr>
            <a:xfrm>
              <a:off x="3811144" y="9698686"/>
              <a:ext cx="2734065" cy="223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971" dirty="0"/>
                <a:t>　　</a:t>
              </a:r>
              <a:r>
                <a:rPr kumimoji="1" lang="ja-JP" altLang="en-US" sz="971" dirty="0">
                  <a:solidFill>
                    <a:schemeClr val="bg1"/>
                  </a:solidFill>
                </a:rPr>
                <a:t> </a:t>
              </a:r>
              <a:r>
                <a:rPr kumimoji="1" lang="ja-JP" altLang="en-US" sz="971" b="1" dirty="0">
                  <a:solidFill>
                    <a:schemeClr val="bg1"/>
                  </a:solidFill>
                </a:rPr>
                <a:t>関連情報発信中</a:t>
              </a:r>
              <a:r>
                <a:rPr kumimoji="1" lang="en-US" altLang="ja-JP" sz="971" b="1" dirty="0">
                  <a:solidFill>
                    <a:schemeClr val="bg1"/>
                  </a:solidFill>
                </a:rPr>
                <a:t>(</a:t>
              </a:r>
              <a:r>
                <a:rPr kumimoji="1" lang="en-US" altLang="ja-JP" sz="863" b="1" dirty="0">
                  <a:solidFill>
                    <a:schemeClr val="bg1"/>
                  </a:solidFill>
                </a:rPr>
                <a:t>HP</a:t>
              </a:r>
              <a:r>
                <a:rPr kumimoji="1" lang="ja-JP" altLang="en-US" sz="863" b="1" dirty="0">
                  <a:solidFill>
                    <a:schemeClr val="bg1"/>
                  </a:solidFill>
                </a:rPr>
                <a:t>･</a:t>
              </a:r>
              <a:r>
                <a:rPr kumimoji="1" lang="en-US" altLang="ja-JP" sz="863" b="1" dirty="0">
                  <a:solidFill>
                    <a:schemeClr val="bg1"/>
                  </a:solidFill>
                </a:rPr>
                <a:t>FB</a:t>
              </a:r>
              <a:r>
                <a:rPr kumimoji="1" lang="ja-JP" altLang="en-US" sz="863" b="1" dirty="0">
                  <a:solidFill>
                    <a:schemeClr val="bg1"/>
                  </a:solidFill>
                </a:rPr>
                <a:t>･インスタ・</a:t>
              </a:r>
              <a:r>
                <a:rPr kumimoji="1" lang="en-US" altLang="ja-JP" sz="863" b="1" dirty="0">
                  <a:solidFill>
                    <a:schemeClr val="bg1"/>
                  </a:solidFill>
                </a:rPr>
                <a:t>YouTube)</a:t>
              </a:r>
              <a:r>
                <a:rPr kumimoji="1" lang="ja-JP" altLang="en-US" sz="863" b="1" dirty="0">
                  <a:solidFill>
                    <a:schemeClr val="bg1"/>
                  </a:solidFill>
                </a:rPr>
                <a:t>▶</a:t>
              </a:r>
              <a:endParaRPr kumimoji="1" lang="en-US" altLang="ja-JP" sz="863" b="1" dirty="0">
                <a:solidFill>
                  <a:schemeClr val="bg1"/>
                </a:solidFill>
              </a:endParaRPr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7C9487AF-F940-48FE-8AD9-ED86D6F97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2" t="6949" r="7280" b="7911"/>
            <a:stretch/>
          </p:blipFill>
          <p:spPr>
            <a:xfrm>
              <a:off x="6512909" y="9414893"/>
              <a:ext cx="465031" cy="4722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E744EB0-2034-4E4F-81A2-F4B31CC00E23}"/>
                </a:ext>
              </a:extLst>
            </p:cNvPr>
            <p:cNvSpPr txBox="1"/>
            <p:nvPr/>
          </p:nvSpPr>
          <p:spPr>
            <a:xfrm>
              <a:off x="5302149" y="9472854"/>
              <a:ext cx="1284299" cy="25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87" b="1" dirty="0">
                  <a:solidFill>
                    <a:schemeClr val="bg1"/>
                  </a:solidFill>
                  <a:latin typeface="+mn-ea"/>
                </a:rPr>
                <a:t>℡</a:t>
              </a:r>
              <a:r>
                <a:rPr kumimoji="1" lang="en-US" altLang="ja-JP" sz="1187" b="1" dirty="0">
                  <a:solidFill>
                    <a:schemeClr val="bg1"/>
                  </a:solidFill>
                  <a:latin typeface="+mn-ea"/>
                </a:rPr>
                <a:t>0796-24-2247</a:t>
              </a:r>
              <a:endParaRPr kumimoji="1" lang="ja-JP" altLang="en-US" sz="1187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A646F67-01D0-4B03-B72A-40950E3EFC95}"/>
              </a:ext>
            </a:extLst>
          </p:cNvPr>
          <p:cNvSpPr txBox="1"/>
          <p:nvPr/>
        </p:nvSpPr>
        <p:spPr>
          <a:xfrm>
            <a:off x="8221724" y="5651306"/>
            <a:ext cx="2574888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79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竹田城跡（朝来市</a:t>
            </a:r>
            <a:r>
              <a:rPr kumimoji="1" lang="ja-JP" altLang="en-US" sz="971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endParaRPr kumimoji="1" lang="en-US" altLang="ja-JP" sz="863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DF4C9559-FB12-45C9-ADC7-6C210CC0A1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10091" r="38762" b="7023"/>
          <a:stretch/>
        </p:blipFill>
        <p:spPr>
          <a:xfrm>
            <a:off x="-6752724" y="1519111"/>
            <a:ext cx="1900130" cy="2428495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29739FC-EBD7-4292-9B23-EBE0188D855F}"/>
              </a:ext>
            </a:extLst>
          </p:cNvPr>
          <p:cNvSpPr txBox="1"/>
          <p:nvPr/>
        </p:nvSpPr>
        <p:spPr>
          <a:xfrm>
            <a:off x="8221020" y="6464913"/>
            <a:ext cx="2574888" cy="42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79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余部橋梁と</a:t>
            </a:r>
            <a:endParaRPr kumimoji="1" lang="en-US" altLang="ja-JP" sz="1079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079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クリスタルタワー（香美町</a:t>
            </a:r>
            <a:r>
              <a:rPr kumimoji="1" lang="ja-JP" altLang="en-US" sz="971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endParaRPr kumimoji="1" lang="en-US" altLang="ja-JP" sz="863" b="1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8414E93-4435-416E-82BF-F410B40FC4D5}"/>
              </a:ext>
            </a:extLst>
          </p:cNvPr>
          <p:cNvSpPr txBox="1"/>
          <p:nvPr/>
        </p:nvSpPr>
        <p:spPr>
          <a:xfrm>
            <a:off x="8216577" y="6034795"/>
            <a:ext cx="2574888" cy="2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79" b="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天滝（養父市</a:t>
            </a:r>
            <a:r>
              <a:rPr kumimoji="1" lang="ja-JP" altLang="en-US" sz="97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）</a:t>
            </a:r>
            <a:endParaRPr kumimoji="1" lang="en-US" altLang="ja-JP" sz="863" dirty="0"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3A3B167-F2D6-4D92-B995-483731F4027D}"/>
              </a:ext>
            </a:extLst>
          </p:cNvPr>
          <p:cNvGrpSpPr/>
          <p:nvPr/>
        </p:nvGrpSpPr>
        <p:grpSpPr>
          <a:xfrm>
            <a:off x="6170569" y="129088"/>
            <a:ext cx="1367317" cy="1466109"/>
            <a:chOff x="6222085" y="298"/>
            <a:chExt cx="1367317" cy="1466109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C933944E-21F2-4325-8104-24C035BD1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6" t="12964" r="25582" b="26525"/>
            <a:stretch/>
          </p:blipFill>
          <p:spPr>
            <a:xfrm>
              <a:off x="6448487" y="496046"/>
              <a:ext cx="977633" cy="970361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FDF1B9F-2F78-4842-B84B-095724562F85}"/>
                </a:ext>
              </a:extLst>
            </p:cNvPr>
            <p:cNvSpPr txBox="1"/>
            <p:nvPr/>
          </p:nvSpPr>
          <p:spPr>
            <a:xfrm>
              <a:off x="6222085" y="298"/>
              <a:ext cx="1367317" cy="54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7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但馬空港は、</a:t>
              </a:r>
              <a:endParaRPr kumimoji="1" lang="en-US" altLang="ja-JP" sz="97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ctr"/>
              <a:r>
                <a:rPr kumimoji="1" lang="ja-JP" altLang="en-US" sz="97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日本三景 天橋立に</a:t>
              </a:r>
              <a:endParaRPr kumimoji="1" lang="en-US" altLang="ja-JP" sz="97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ctr"/>
              <a:r>
                <a:rPr kumimoji="1" lang="ja-JP" altLang="en-US" sz="971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最も近い空港</a:t>
              </a:r>
              <a:endParaRPr kumimoji="1" lang="en-US" altLang="ja-JP" sz="971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414FF71-9BF8-4044-8D05-FBB62AEE5338}"/>
              </a:ext>
            </a:extLst>
          </p:cNvPr>
          <p:cNvSpPr txBox="1"/>
          <p:nvPr/>
        </p:nvSpPr>
        <p:spPr>
          <a:xfrm>
            <a:off x="-6956668" y="9081255"/>
            <a:ext cx="4345996" cy="35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95" dirty="0"/>
              <a:t>出発日、出発地を選択、到着地は</a:t>
            </a:r>
            <a:r>
              <a:rPr kumimoji="1" lang="ja-JP" altLang="en-US" sz="1727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「但馬」</a:t>
            </a:r>
            <a:r>
              <a:rPr kumimoji="1" lang="ja-JP" altLang="en-US" sz="1295" dirty="0"/>
              <a:t>で！</a:t>
            </a:r>
            <a:endParaRPr kumimoji="1" lang="en-US" altLang="ja-JP" sz="1295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BED24D-E19A-4D1D-83A0-EA8A132C6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3081" y="7051848"/>
            <a:ext cx="2278822" cy="381708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0B1685C-471B-4322-8491-3BCA5F2D0DC6}"/>
              </a:ext>
            </a:extLst>
          </p:cNvPr>
          <p:cNvSpPr txBox="1"/>
          <p:nvPr/>
        </p:nvSpPr>
        <p:spPr>
          <a:xfrm>
            <a:off x="1966658" y="2244367"/>
            <a:ext cx="5553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900" b="1" dirty="0">
                <a:solidFill>
                  <a:schemeClr val="bg1"/>
                </a:solidFill>
                <a:latin typeface="+mn-ea"/>
              </a:rPr>
              <a:t>大阪（伊丹）⇒但馬　最短</a:t>
            </a:r>
            <a:r>
              <a:rPr kumimoji="1" lang="en-US" altLang="ja-JP" sz="900" b="1" dirty="0">
                <a:solidFill>
                  <a:schemeClr val="bg1"/>
                </a:solidFill>
                <a:latin typeface="+mn-ea"/>
              </a:rPr>
              <a:t>35</a:t>
            </a:r>
            <a:r>
              <a:rPr kumimoji="1" lang="ja-JP" altLang="en-US" sz="900" b="1" dirty="0">
                <a:solidFill>
                  <a:schemeClr val="bg1"/>
                </a:solidFill>
                <a:latin typeface="+mn-ea"/>
              </a:rPr>
              <a:t>分！　　東京（羽田）⇒但馬　最短約２時間！（大阪（伊丹）乗継）　</a:t>
            </a:r>
            <a:endParaRPr kumimoji="1" lang="ja-JP" altLang="en-US" sz="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AED2F62-99F9-4D75-926E-C25CFE9C75FB}"/>
              </a:ext>
            </a:extLst>
          </p:cNvPr>
          <p:cNvSpPr txBox="1"/>
          <p:nvPr/>
        </p:nvSpPr>
        <p:spPr>
          <a:xfrm>
            <a:off x="68547" y="10013257"/>
            <a:ext cx="3095300" cy="22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63" b="1" dirty="0">
                <a:solidFill>
                  <a:schemeClr val="bg1"/>
                </a:solidFill>
              </a:rPr>
              <a:t>観光・イベント・お知らせなど 但馬の旬な情報提供サイト</a:t>
            </a:r>
            <a:endParaRPr kumimoji="1" lang="en-US" altLang="ja-JP" sz="863" b="1" dirty="0">
              <a:solidFill>
                <a:schemeClr val="bg1"/>
              </a:solidFill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B7767504-8013-4670-AB67-4ACF5B3C6B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5107" r="4800" b="5680"/>
          <a:stretch/>
        </p:blipFill>
        <p:spPr>
          <a:xfrm>
            <a:off x="3201544" y="10057419"/>
            <a:ext cx="515744" cy="505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F435AF91-523E-47CE-8F57-A9E7B883B9EF}"/>
              </a:ext>
            </a:extLst>
          </p:cNvPr>
          <p:cNvSpPr/>
          <p:nvPr/>
        </p:nvSpPr>
        <p:spPr>
          <a:xfrm>
            <a:off x="-5173626" y="-550695"/>
            <a:ext cx="2229852" cy="22576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15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30EFD16F-2DC1-4CCC-B646-09E5EA868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095" y="418632"/>
            <a:ext cx="778678" cy="1082018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81B0445-FE01-45F3-B121-414903E2F260}"/>
              </a:ext>
            </a:extLst>
          </p:cNvPr>
          <p:cNvGrpSpPr/>
          <p:nvPr/>
        </p:nvGrpSpPr>
        <p:grpSpPr>
          <a:xfrm>
            <a:off x="177060" y="302250"/>
            <a:ext cx="1367317" cy="1222046"/>
            <a:chOff x="68546" y="70"/>
            <a:chExt cx="1367317" cy="1222046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7CCF0184-0F11-42CC-ACF0-AB16AE25EC77}"/>
                </a:ext>
              </a:extLst>
            </p:cNvPr>
            <p:cNvGrpSpPr/>
            <p:nvPr/>
          </p:nvGrpSpPr>
          <p:grpSpPr>
            <a:xfrm>
              <a:off x="168648" y="251755"/>
              <a:ext cx="948287" cy="970361"/>
              <a:chOff x="-4001414" y="4161171"/>
              <a:chExt cx="755604" cy="746011"/>
            </a:xfrm>
          </p:grpSpPr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E8C69C05-1314-4E22-9B1B-55D4308F4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03" t="65254" r="59445" b="22911"/>
              <a:stretch/>
            </p:blipFill>
            <p:spPr>
              <a:xfrm>
                <a:off x="-4001414" y="4161171"/>
                <a:ext cx="755604" cy="746011"/>
              </a:xfrm>
              <a:prstGeom prst="ellipse">
                <a:avLst/>
              </a:prstGeom>
              <a:ln>
                <a:noFill/>
              </a:ln>
              <a:effectLst/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2BDF055A-C65E-4035-A56C-12FA73434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31" y="4241580"/>
                <a:ext cx="413831" cy="605465"/>
              </a:xfrm>
              <a:prstGeom prst="rect">
                <a:avLst/>
              </a:prstGeom>
            </p:spPr>
          </p:pic>
        </p:grp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47B900D-C120-42E2-921D-C888B4479859}"/>
                </a:ext>
              </a:extLst>
            </p:cNvPr>
            <p:cNvSpPr txBox="1"/>
            <p:nvPr/>
          </p:nvSpPr>
          <p:spPr>
            <a:xfrm>
              <a:off x="68546" y="70"/>
              <a:ext cx="1367317" cy="24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71" u="sng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但馬（兵庫県北部）</a:t>
              </a:r>
              <a:endParaRPr kumimoji="1" lang="en-US" altLang="ja-JP" sz="971" u="sng" dirty="0"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DCC0C2B1-0D57-4FE8-812E-48C4B1083D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562" y="193936"/>
              <a:ext cx="666258" cy="28526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8C972894-5C0D-4A67-92E8-8A9C068ED6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6" y="10207113"/>
            <a:ext cx="2190549" cy="367496"/>
          </a:xfrm>
          <a:prstGeom prst="rect">
            <a:avLst/>
          </a:prstGeom>
        </p:spPr>
      </p:pic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B6C60FB-DA1B-43F1-A408-7A74DA7C1236}"/>
              </a:ext>
            </a:extLst>
          </p:cNvPr>
          <p:cNvGrpSpPr/>
          <p:nvPr/>
        </p:nvGrpSpPr>
        <p:grpSpPr>
          <a:xfrm>
            <a:off x="87630" y="8284210"/>
            <a:ext cx="7338695" cy="1757565"/>
            <a:chOff x="110490" y="8261350"/>
            <a:chExt cx="7338695" cy="175756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F18B280-CDE1-4607-8759-20CC59E7FE8B}"/>
                </a:ext>
              </a:extLst>
            </p:cNvPr>
            <p:cNvGrpSpPr/>
            <p:nvPr/>
          </p:nvGrpSpPr>
          <p:grpSpPr>
            <a:xfrm>
              <a:off x="110490" y="8261350"/>
              <a:ext cx="7338695" cy="1660800"/>
              <a:chOff x="243848" y="1339475"/>
              <a:chExt cx="6862761" cy="1576249"/>
            </a:xfrm>
          </p:grpSpPr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EB7EC27B-A2A4-4169-A488-BBD3B5350D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6722957"/>
                  </p:ext>
                </p:extLst>
              </p:nvPr>
            </p:nvGraphicFramePr>
            <p:xfrm>
              <a:off x="320748" y="1339475"/>
              <a:ext cx="6785861" cy="13243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32" name="Worksheet" r:id="rId14" imgW="9391810" imgH="1266683" progId="Excel.Sheet.12">
                      <p:embed/>
                    </p:oleObj>
                  </mc:Choice>
                  <mc:Fallback>
                    <p:oleObj name="Worksheet" r:id="rId14" imgW="9391810" imgH="1266683" progId="Excel.Sheet.12">
                      <p:embed/>
                      <p:pic>
                        <p:nvPicPr>
                          <p:cNvPr id="2" name="オブジェクト 1">
                            <a:extLst>
                              <a:ext uri="{FF2B5EF4-FFF2-40B4-BE49-F238E27FC236}">
                                <a16:creationId xmlns:a16="http://schemas.microsoft.com/office/drawing/2014/main" id="{0F3BC6A6-3656-44B3-8567-7933DF4DF69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320748" y="1339475"/>
                            <a:ext cx="6785861" cy="132437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D9400CDB-4957-4C66-A251-5633E15FE2DD}"/>
                  </a:ext>
                </a:extLst>
              </p:cNvPr>
              <p:cNvSpPr/>
              <p:nvPr/>
            </p:nvSpPr>
            <p:spPr>
              <a:xfrm>
                <a:off x="4990139" y="1386574"/>
                <a:ext cx="2081064" cy="30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756" b="1" dirty="0">
                    <a:solidFill>
                      <a:schemeClr val="bg1"/>
                    </a:solidFill>
                    <a:latin typeface="游ゴシック体"/>
                  </a:rPr>
                  <a:t>※</a:t>
                </a:r>
                <a:r>
                  <a:rPr lang="ja-JP" altLang="en-US" sz="756" b="1" dirty="0">
                    <a:solidFill>
                      <a:schemeClr val="bg1"/>
                    </a:solidFill>
                    <a:latin typeface="游ゴシック体"/>
                  </a:rPr>
                  <a:t>東京</a:t>
                </a:r>
                <a:r>
                  <a:rPr lang="en-US" altLang="ja-JP" sz="756" b="1" dirty="0">
                    <a:solidFill>
                      <a:schemeClr val="bg1"/>
                    </a:solidFill>
                    <a:latin typeface="游ゴシック体"/>
                  </a:rPr>
                  <a:t>(</a:t>
                </a:r>
                <a:r>
                  <a:rPr lang="ja-JP" altLang="en-US" sz="756" b="1" dirty="0">
                    <a:solidFill>
                      <a:schemeClr val="bg1"/>
                    </a:solidFill>
                    <a:latin typeface="游ゴシック体"/>
                  </a:rPr>
                  <a:t>羽田）空港から大阪（伊丹）空港の便は、</a:t>
                </a:r>
                <a:endParaRPr lang="en-US" altLang="ja-JP" sz="756" b="1" dirty="0">
                  <a:solidFill>
                    <a:schemeClr val="bg1"/>
                  </a:solidFill>
                  <a:latin typeface="游ゴシック体"/>
                </a:endParaRPr>
              </a:p>
              <a:p>
                <a:r>
                  <a:rPr lang="ja-JP" altLang="en-US" sz="756" b="1" dirty="0">
                    <a:solidFill>
                      <a:schemeClr val="bg1"/>
                    </a:solidFill>
                    <a:latin typeface="游ゴシック体"/>
                  </a:rPr>
                  <a:t>　下記の便以外にも組み合わせがあります。</a:t>
                </a:r>
                <a:endParaRPr lang="ja-JP" altLang="en-US" sz="75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DF01737-A54E-4D6B-8FB0-0ED0EF675D47}"/>
                  </a:ext>
                </a:extLst>
              </p:cNvPr>
              <p:cNvSpPr txBox="1"/>
              <p:nvPr/>
            </p:nvSpPr>
            <p:spPr>
              <a:xfrm>
                <a:off x="904975" y="1906067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kumimoji="1" lang="en-US" altLang="ja-JP" sz="648" dirty="0"/>
                  <a:t>1</a:t>
                </a:r>
                <a:endParaRPr kumimoji="1" lang="ja-JP" altLang="en-US" sz="648" dirty="0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D9112FFC-5B20-496D-96D8-FD0B8E36E0E5}"/>
                  </a:ext>
                </a:extLst>
              </p:cNvPr>
              <p:cNvSpPr/>
              <p:nvPr/>
            </p:nvSpPr>
            <p:spPr>
              <a:xfrm>
                <a:off x="244158" y="2735567"/>
                <a:ext cx="2111336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2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7/1</a:t>
                </a:r>
                <a:r>
                  <a:rPr lang="ja-JP" altLang="en-US" sz="648" dirty="0">
                    <a:latin typeface="+mj-ea"/>
                    <a:ea typeface="+mj-ea"/>
                  </a:rPr>
                  <a:t>～  </a:t>
                </a:r>
                <a:r>
                  <a:rPr lang="en-US" altLang="ja-JP" sz="648" dirty="0">
                    <a:latin typeface="+mj-ea"/>
                    <a:ea typeface="+mj-ea"/>
                  </a:rPr>
                  <a:t>8/31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分早着、</a:t>
                </a:r>
                <a:r>
                  <a:rPr lang="en-US" altLang="ja-JP" sz="648" dirty="0">
                    <a:latin typeface="+mj-ea"/>
                    <a:ea typeface="+mj-ea"/>
                  </a:rPr>
                  <a:t>9/1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10/24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分遅着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C2224E4-B457-48E3-BD6C-85E58A55E3A2}"/>
                  </a:ext>
                </a:extLst>
              </p:cNvPr>
              <p:cNvSpPr txBox="1"/>
              <p:nvPr/>
            </p:nvSpPr>
            <p:spPr>
              <a:xfrm>
                <a:off x="1649077" y="1902444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kumimoji="1" lang="en-US" altLang="ja-JP" sz="648" dirty="0"/>
                  <a:t>2</a:t>
                </a:r>
                <a:endParaRPr kumimoji="1" lang="ja-JP" altLang="en-US" sz="648" dirty="0"/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6F5E5859-8EDC-41D9-BB37-FE8F695271F6}"/>
                  </a:ext>
                </a:extLst>
              </p:cNvPr>
              <p:cNvSpPr txBox="1"/>
              <p:nvPr/>
            </p:nvSpPr>
            <p:spPr>
              <a:xfrm>
                <a:off x="1674026" y="2266920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lang="en-US" altLang="ja-JP" sz="648" dirty="0"/>
                  <a:t>5</a:t>
                </a:r>
                <a:endParaRPr kumimoji="1" lang="en-US" altLang="ja-JP" sz="648" dirty="0"/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74D20597-A6DE-4141-A933-972037C1409B}"/>
                  </a:ext>
                </a:extLst>
              </p:cNvPr>
              <p:cNvSpPr/>
              <p:nvPr/>
            </p:nvSpPr>
            <p:spPr>
              <a:xfrm>
                <a:off x="2180442" y="2737798"/>
                <a:ext cx="1291228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4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6/1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10/24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分遅着</a:t>
                </a: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17E22B66-44F4-484C-B5DB-5B0E25BD9833}"/>
                  </a:ext>
                </a:extLst>
              </p:cNvPr>
              <p:cNvSpPr txBox="1"/>
              <p:nvPr/>
            </p:nvSpPr>
            <p:spPr>
              <a:xfrm>
                <a:off x="3478820" y="1905223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lang="en-US" altLang="ja-JP" sz="648" dirty="0"/>
                  <a:t>4</a:t>
                </a:r>
                <a:endParaRPr kumimoji="1" lang="en-US" altLang="ja-JP" sz="648" dirty="0"/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D4FA2E89-FFA4-498B-80C0-A120198093A3}"/>
                  </a:ext>
                </a:extLst>
              </p:cNvPr>
              <p:cNvSpPr txBox="1"/>
              <p:nvPr/>
            </p:nvSpPr>
            <p:spPr>
              <a:xfrm>
                <a:off x="4996178" y="1902923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kumimoji="1" lang="en-US" altLang="ja-JP" sz="648" dirty="0"/>
                  <a:t>6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CBC34CB4-147D-4095-BCAD-2AD1D7BB5616}"/>
                  </a:ext>
                </a:extLst>
              </p:cNvPr>
              <p:cNvSpPr txBox="1"/>
              <p:nvPr/>
            </p:nvSpPr>
            <p:spPr>
              <a:xfrm>
                <a:off x="4252472" y="1905113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lang="en-US" altLang="ja-JP" sz="648" dirty="0"/>
                  <a:t>3</a:t>
                </a:r>
                <a:endParaRPr kumimoji="1" lang="en-US" altLang="ja-JP" sz="648" dirty="0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D15308A-AFB3-4DCC-9B25-202AA0820EDB}"/>
                  </a:ext>
                </a:extLst>
              </p:cNvPr>
              <p:cNvSpPr/>
              <p:nvPr/>
            </p:nvSpPr>
            <p:spPr>
              <a:xfrm>
                <a:off x="243848" y="2649587"/>
                <a:ext cx="1973756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1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9/1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10/24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分遅発</a:t>
                </a:r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B596D380-48F0-4033-AD53-EDD03E440208}"/>
                  </a:ext>
                </a:extLst>
              </p:cNvPr>
              <p:cNvSpPr/>
              <p:nvPr/>
            </p:nvSpPr>
            <p:spPr>
              <a:xfrm>
                <a:off x="2180442" y="2634029"/>
                <a:ext cx="1291228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3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6/1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10/24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分遅発</a:t>
                </a:r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75F9B25D-71CD-489A-96E8-96F66C335AB6}"/>
                  </a:ext>
                </a:extLst>
              </p:cNvPr>
              <p:cNvSpPr/>
              <p:nvPr/>
            </p:nvSpPr>
            <p:spPr>
              <a:xfrm>
                <a:off x="3756560" y="2648181"/>
                <a:ext cx="1291228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6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6/1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10/24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10</a:t>
                </a:r>
                <a:r>
                  <a:rPr lang="ja-JP" altLang="en-US" sz="648" dirty="0">
                    <a:latin typeface="+mj-ea"/>
                    <a:ea typeface="+mj-ea"/>
                  </a:rPr>
                  <a:t>分遅着</a:t>
                </a: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ECF178FE-E10B-48B3-AB83-A481FB2C91CE}"/>
                  </a:ext>
                </a:extLst>
              </p:cNvPr>
              <p:cNvSpPr txBox="1"/>
              <p:nvPr/>
            </p:nvSpPr>
            <p:spPr>
              <a:xfrm>
                <a:off x="5023791" y="2266633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lang="en-US" altLang="ja-JP" sz="648" dirty="0"/>
                  <a:t>4</a:t>
                </a:r>
                <a:endParaRPr kumimoji="1" lang="en-US" altLang="ja-JP" sz="648" dirty="0"/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97C7DE6A-9485-460D-861E-2CB8558D6C30}"/>
                  </a:ext>
                </a:extLst>
              </p:cNvPr>
              <p:cNvSpPr txBox="1"/>
              <p:nvPr/>
            </p:nvSpPr>
            <p:spPr>
              <a:xfrm>
                <a:off x="6118294" y="2282638"/>
                <a:ext cx="426720" cy="177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648" dirty="0"/>
                  <a:t>☆</a:t>
                </a:r>
                <a:r>
                  <a:rPr lang="en-US" altLang="ja-JP" sz="648" dirty="0"/>
                  <a:t>7</a:t>
                </a:r>
                <a:endParaRPr kumimoji="1" lang="en-US" altLang="ja-JP" sz="648" dirty="0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CBA28A42-9889-499F-8833-FDC5BD92FD0E}"/>
                  </a:ext>
                </a:extLst>
              </p:cNvPr>
              <p:cNvSpPr/>
              <p:nvPr/>
            </p:nvSpPr>
            <p:spPr>
              <a:xfrm>
                <a:off x="5531629" y="2634029"/>
                <a:ext cx="1291228" cy="177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648" dirty="0">
                    <a:latin typeface="+mj-ea"/>
                    <a:ea typeface="+mj-ea"/>
                  </a:rPr>
                  <a:t>☆</a:t>
                </a:r>
                <a:r>
                  <a:rPr lang="en-US" altLang="ja-JP" sz="648" dirty="0">
                    <a:latin typeface="+mj-ea"/>
                    <a:ea typeface="+mj-ea"/>
                  </a:rPr>
                  <a:t>7</a:t>
                </a:r>
                <a:r>
                  <a:rPr lang="ja-JP" altLang="en-US" sz="648" dirty="0">
                    <a:latin typeface="+mj-ea"/>
                    <a:ea typeface="+mj-ea"/>
                  </a:rPr>
                  <a:t>：</a:t>
                </a:r>
                <a:r>
                  <a:rPr lang="en-US" altLang="ja-JP" sz="648" dirty="0">
                    <a:latin typeface="+mj-ea"/>
                    <a:ea typeface="+mj-ea"/>
                  </a:rPr>
                  <a:t>7/1</a:t>
                </a:r>
                <a:r>
                  <a:rPr lang="ja-JP" altLang="en-US" sz="648" dirty="0">
                    <a:latin typeface="+mj-ea"/>
                    <a:ea typeface="+mj-ea"/>
                  </a:rPr>
                  <a:t>～</a:t>
                </a:r>
                <a:r>
                  <a:rPr lang="en-US" altLang="ja-JP" sz="648" dirty="0">
                    <a:latin typeface="+mj-ea"/>
                    <a:ea typeface="+mj-ea"/>
                  </a:rPr>
                  <a:t>8/31</a:t>
                </a:r>
                <a:r>
                  <a:rPr lang="ja-JP" altLang="en-US" sz="648" dirty="0">
                    <a:latin typeface="+mj-ea"/>
                    <a:ea typeface="+mj-ea"/>
                  </a:rPr>
                  <a:t>まで</a:t>
                </a:r>
                <a:r>
                  <a:rPr lang="en-US" altLang="ja-JP" sz="648" dirty="0">
                    <a:latin typeface="+mj-ea"/>
                    <a:ea typeface="+mj-ea"/>
                  </a:rPr>
                  <a:t>5</a:t>
                </a:r>
                <a:r>
                  <a:rPr lang="ja-JP" altLang="en-US" sz="648" dirty="0">
                    <a:latin typeface="+mj-ea"/>
                    <a:ea typeface="+mj-ea"/>
                  </a:rPr>
                  <a:t>分早発</a:t>
                </a:r>
              </a:p>
            </p:txBody>
          </p:sp>
        </p:grp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5611D632-7B14-4FCD-BD94-4F5BB489743C}"/>
                </a:ext>
              </a:extLst>
            </p:cNvPr>
            <p:cNvSpPr/>
            <p:nvPr/>
          </p:nvSpPr>
          <p:spPr>
            <a:xfrm>
              <a:off x="110490" y="9826555"/>
              <a:ext cx="1936648" cy="192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650" dirty="0">
                  <a:latin typeface="+mj-ea"/>
                  <a:ea typeface="+mj-ea"/>
                </a:rPr>
                <a:t>☆</a:t>
              </a:r>
              <a:r>
                <a:rPr lang="en-US" altLang="ja-JP" sz="650" dirty="0">
                  <a:latin typeface="+mj-ea"/>
                  <a:ea typeface="+mj-ea"/>
                </a:rPr>
                <a:t>5</a:t>
              </a:r>
              <a:r>
                <a:rPr lang="ja-JP" altLang="en-US" sz="650" dirty="0">
                  <a:latin typeface="+mj-ea"/>
                  <a:ea typeface="+mj-ea"/>
                </a:rPr>
                <a:t>：</a:t>
              </a:r>
              <a:r>
                <a:rPr lang="en-US" altLang="ja-JP" sz="650" dirty="0">
                  <a:latin typeface="+mj-ea"/>
                  <a:ea typeface="+mj-ea"/>
                </a:rPr>
                <a:t>7/1</a:t>
              </a:r>
              <a:r>
                <a:rPr lang="ja-JP" altLang="en-US" sz="650" dirty="0">
                  <a:latin typeface="+mj-ea"/>
                  <a:ea typeface="+mj-ea"/>
                </a:rPr>
                <a:t>～  </a:t>
              </a:r>
              <a:r>
                <a:rPr lang="en-US" altLang="ja-JP" sz="650" dirty="0">
                  <a:latin typeface="+mj-ea"/>
                  <a:ea typeface="+mj-ea"/>
                </a:rPr>
                <a:t>8/31</a:t>
              </a:r>
              <a:r>
                <a:rPr lang="ja-JP" altLang="en-US" sz="650" dirty="0">
                  <a:latin typeface="+mj-ea"/>
                  <a:ea typeface="+mj-ea"/>
                </a:rPr>
                <a:t>まで</a:t>
              </a:r>
              <a:r>
                <a:rPr lang="en-US" altLang="ja-JP" sz="650" dirty="0">
                  <a:latin typeface="+mj-ea"/>
                  <a:ea typeface="+mj-ea"/>
                </a:rPr>
                <a:t>5</a:t>
              </a:r>
              <a:r>
                <a:rPr lang="ja-JP" altLang="en-US" sz="650" dirty="0">
                  <a:latin typeface="+mj-ea"/>
                  <a:ea typeface="+mj-ea"/>
                </a:rPr>
                <a:t>分早着</a:t>
              </a: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D2E6C387-C064-4273-8976-E77BDB326C2C}"/>
                </a:ext>
              </a:extLst>
            </p:cNvPr>
            <p:cNvSpPr txBox="1"/>
            <p:nvPr/>
          </p:nvSpPr>
          <p:spPr>
            <a:xfrm>
              <a:off x="2838817" y="8866381"/>
              <a:ext cx="426720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dirty="0"/>
                <a:t>☆</a:t>
              </a:r>
              <a:r>
                <a:rPr lang="en-US" altLang="ja-JP" sz="600" dirty="0"/>
                <a:t>3</a:t>
              </a:r>
              <a:endParaRPr kumimoji="1" lang="en-US" altLang="ja-JP" sz="600" dirty="0"/>
            </a:p>
          </p:txBody>
        </p:sp>
      </p:grp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7B5D639A-E4EF-44EF-8B3A-2A40B6E995C1}"/>
              </a:ext>
            </a:extLst>
          </p:cNvPr>
          <p:cNvGrpSpPr/>
          <p:nvPr/>
        </p:nvGrpSpPr>
        <p:grpSpPr>
          <a:xfrm>
            <a:off x="0" y="2445787"/>
            <a:ext cx="8060612" cy="4488367"/>
            <a:chOff x="0" y="2445787"/>
            <a:chExt cx="8060612" cy="4659268"/>
          </a:xfrm>
        </p:grpSpPr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BD9E0EA8-01A7-4126-B1CF-E63C6114B164}"/>
                </a:ext>
              </a:extLst>
            </p:cNvPr>
            <p:cNvGrpSpPr/>
            <p:nvPr/>
          </p:nvGrpSpPr>
          <p:grpSpPr>
            <a:xfrm>
              <a:off x="2133" y="2445787"/>
              <a:ext cx="8058479" cy="2288799"/>
              <a:chOff x="2133" y="2445787"/>
              <a:chExt cx="8058479" cy="2288799"/>
            </a:xfrm>
          </p:grpSpPr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80488773-1E4B-467D-AD4D-9E1FBA3485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78" r="56" b="2499"/>
              <a:stretch/>
            </p:blipFill>
            <p:spPr>
              <a:xfrm>
                <a:off x="2133" y="2445787"/>
                <a:ext cx="3777704" cy="2288799"/>
              </a:xfrm>
              <a:prstGeom prst="rect">
                <a:avLst/>
              </a:prstGeom>
            </p:spPr>
          </p:pic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3067FF1F-40D5-45D6-B0B5-04A7BEF84B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9" t="4273" r="417" b="8977"/>
              <a:stretch/>
            </p:blipFill>
            <p:spPr>
              <a:xfrm>
                <a:off x="3779837" y="2445787"/>
                <a:ext cx="3779838" cy="2276496"/>
              </a:xfrm>
              <a:prstGeom prst="rect">
                <a:avLst/>
              </a:prstGeom>
            </p:spPr>
          </p:pic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799C4C40-F3CE-433A-B131-0B20C5556A5F}"/>
                  </a:ext>
                </a:extLst>
              </p:cNvPr>
              <p:cNvGrpSpPr/>
              <p:nvPr/>
            </p:nvGrpSpPr>
            <p:grpSpPr>
              <a:xfrm rot="19649960">
                <a:off x="2033981" y="3893246"/>
                <a:ext cx="2459459" cy="253296"/>
                <a:chOff x="-5023355" y="4325993"/>
                <a:chExt cx="2278697" cy="234680"/>
              </a:xfrm>
            </p:grpSpPr>
            <p:sp>
              <p:nvSpPr>
                <p:cNvPr id="29" name="矢印: 五方向 28">
                  <a:extLst>
                    <a:ext uri="{FF2B5EF4-FFF2-40B4-BE49-F238E27FC236}">
                      <a16:creationId xmlns:a16="http://schemas.microsoft.com/office/drawing/2014/main" id="{5FB7EA80-0424-4D66-80D0-D8995B99ED63}"/>
                    </a:ext>
                  </a:extLst>
                </p:cNvPr>
                <p:cNvSpPr/>
                <p:nvPr/>
              </p:nvSpPr>
              <p:spPr>
                <a:xfrm rot="10800000">
                  <a:off x="-5023355" y="4325993"/>
                  <a:ext cx="1133806" cy="234680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115" dirty="0"/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D788B3CA-26A9-45F6-9D4E-A696DC0044F4}"/>
                    </a:ext>
                  </a:extLst>
                </p:cNvPr>
                <p:cNvSpPr txBox="1"/>
                <p:nvPr/>
              </p:nvSpPr>
              <p:spPr>
                <a:xfrm>
                  <a:off x="-4967072" y="4340017"/>
                  <a:ext cx="2222414" cy="208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863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豊岡市「城崎温泉」</a:t>
                  </a:r>
                </a:p>
              </p:txBody>
            </p:sp>
          </p:grp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840B097C-632D-4760-807F-3486B380E34F}"/>
                  </a:ext>
                </a:extLst>
              </p:cNvPr>
              <p:cNvGrpSpPr/>
              <p:nvPr/>
            </p:nvGrpSpPr>
            <p:grpSpPr>
              <a:xfrm rot="19649960">
                <a:off x="5548739" y="3871902"/>
                <a:ext cx="2511873" cy="269702"/>
                <a:chOff x="-5049837" y="4310793"/>
                <a:chExt cx="2327259" cy="249880"/>
              </a:xfrm>
            </p:grpSpPr>
            <p:sp>
              <p:nvSpPr>
                <p:cNvPr id="65" name="矢印: 五方向 64">
                  <a:extLst>
                    <a:ext uri="{FF2B5EF4-FFF2-40B4-BE49-F238E27FC236}">
                      <a16:creationId xmlns:a16="http://schemas.microsoft.com/office/drawing/2014/main" id="{893B88C6-1426-4415-8159-DA86F9148BED}"/>
                    </a:ext>
                  </a:extLst>
                </p:cNvPr>
                <p:cNvSpPr/>
                <p:nvPr/>
              </p:nvSpPr>
              <p:spPr>
                <a:xfrm rot="10800000">
                  <a:off x="-5049837" y="4310793"/>
                  <a:ext cx="1209567" cy="249880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115"/>
                </a:p>
              </p:txBody>
            </p:sp>
            <p:sp>
              <p:nvSpPr>
                <p:cNvPr id="66" name="テキスト ボックス 65">
                  <a:extLst>
                    <a:ext uri="{FF2B5EF4-FFF2-40B4-BE49-F238E27FC236}">
                      <a16:creationId xmlns:a16="http://schemas.microsoft.com/office/drawing/2014/main" id="{AD5A77CF-4355-4DDD-A06E-F533C7BBA15F}"/>
                    </a:ext>
                  </a:extLst>
                </p:cNvPr>
                <p:cNvSpPr txBox="1"/>
                <p:nvPr/>
              </p:nvSpPr>
              <p:spPr>
                <a:xfrm>
                  <a:off x="-4944992" y="4326322"/>
                  <a:ext cx="2222414" cy="213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863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朝来市「竹田城跡」</a:t>
                  </a:r>
                </a:p>
              </p:txBody>
            </p:sp>
          </p:grpSp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D88A5EE0-D56A-435A-BF87-9ABAC0192076}"/>
                  </a:ext>
                </a:extLst>
              </p:cNvPr>
              <p:cNvGrpSpPr/>
              <p:nvPr/>
            </p:nvGrpSpPr>
            <p:grpSpPr>
              <a:xfrm>
                <a:off x="2688590" y="4231638"/>
                <a:ext cx="1155777" cy="365580"/>
                <a:chOff x="-2094886" y="4196818"/>
                <a:chExt cx="1155777" cy="365580"/>
              </a:xfrm>
            </p:grpSpPr>
            <p:sp>
              <p:nvSpPr>
                <p:cNvPr id="5" name="爆発: 14 pt 4">
                  <a:extLst>
                    <a:ext uri="{FF2B5EF4-FFF2-40B4-BE49-F238E27FC236}">
                      <a16:creationId xmlns:a16="http://schemas.microsoft.com/office/drawing/2014/main" id="{398AFBC4-0B00-4C81-9B68-1BCA98248C29}"/>
                    </a:ext>
                  </a:extLst>
                </p:cNvPr>
                <p:cNvSpPr/>
                <p:nvPr/>
              </p:nvSpPr>
              <p:spPr>
                <a:xfrm rot="20253451">
                  <a:off x="-2094886" y="4196818"/>
                  <a:ext cx="1155777" cy="365580"/>
                </a:xfrm>
                <a:prstGeom prst="irregularSeal2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テキスト ボックス 77">
                  <a:extLst>
                    <a:ext uri="{FF2B5EF4-FFF2-40B4-BE49-F238E27FC236}">
                      <a16:creationId xmlns:a16="http://schemas.microsoft.com/office/drawing/2014/main" id="{E9559246-7D7E-4E43-8BFC-CF9711DBA195}"/>
                    </a:ext>
                  </a:extLst>
                </p:cNvPr>
                <p:cNvSpPr txBox="1"/>
                <p:nvPr/>
              </p:nvSpPr>
              <p:spPr>
                <a:xfrm rot="19649960">
                  <a:off x="-1915492" y="4312470"/>
                  <a:ext cx="75157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だけじゃない！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  <p:grpSp>
            <p:nvGrpSpPr>
              <p:cNvPr id="79" name="グループ化 78">
                <a:extLst>
                  <a:ext uri="{FF2B5EF4-FFF2-40B4-BE49-F238E27FC236}">
                    <a16:creationId xmlns:a16="http://schemas.microsoft.com/office/drawing/2014/main" id="{CFC3BBA2-572C-4E52-B1DD-57257F4EDFDF}"/>
                  </a:ext>
                </a:extLst>
              </p:cNvPr>
              <p:cNvGrpSpPr/>
              <p:nvPr/>
            </p:nvGrpSpPr>
            <p:grpSpPr>
              <a:xfrm>
                <a:off x="6307898" y="4215562"/>
                <a:ext cx="1155777" cy="365580"/>
                <a:chOff x="-2094886" y="4196818"/>
                <a:chExt cx="1155777" cy="365580"/>
              </a:xfrm>
            </p:grpSpPr>
            <p:sp>
              <p:nvSpPr>
                <p:cNvPr id="80" name="爆発: 14 pt 79">
                  <a:extLst>
                    <a:ext uri="{FF2B5EF4-FFF2-40B4-BE49-F238E27FC236}">
                      <a16:creationId xmlns:a16="http://schemas.microsoft.com/office/drawing/2014/main" id="{B7A31D31-5A43-4238-A616-10B0F069A9B5}"/>
                    </a:ext>
                  </a:extLst>
                </p:cNvPr>
                <p:cNvSpPr/>
                <p:nvPr/>
              </p:nvSpPr>
              <p:spPr>
                <a:xfrm rot="20253451">
                  <a:off x="-2094886" y="4196818"/>
                  <a:ext cx="1155777" cy="365580"/>
                </a:xfrm>
                <a:prstGeom prst="irregularSeal2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EE34CE6F-3FCC-4ADC-B840-2B092F7EA525}"/>
                    </a:ext>
                  </a:extLst>
                </p:cNvPr>
                <p:cNvSpPr txBox="1"/>
                <p:nvPr/>
              </p:nvSpPr>
              <p:spPr>
                <a:xfrm rot="19649960">
                  <a:off x="-1915492" y="4312470"/>
                  <a:ext cx="75157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だけじゃない！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</p:grp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DE2320D2-EE5B-468E-88E6-3449C744552A}"/>
                </a:ext>
              </a:extLst>
            </p:cNvPr>
            <p:cNvGrpSpPr/>
            <p:nvPr/>
          </p:nvGrpSpPr>
          <p:grpSpPr>
            <a:xfrm>
              <a:off x="0" y="4725913"/>
              <a:ext cx="7559674" cy="2379142"/>
              <a:chOff x="0" y="4725913"/>
              <a:chExt cx="7559674" cy="2379142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4181D7DD-C290-41D8-BBCE-37628F92F6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57" t="80942" r="55026" b="508"/>
              <a:stretch/>
            </p:blipFill>
            <p:spPr>
              <a:xfrm>
                <a:off x="0" y="4725914"/>
                <a:ext cx="2502435" cy="2377391"/>
              </a:xfrm>
              <a:prstGeom prst="rect">
                <a:avLst/>
              </a:prstGeom>
            </p:spPr>
          </p:pic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B1E6B5F9-CC49-4990-BBD3-2C7FC6507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20" t="3230" r="11333" b="5815"/>
              <a:stretch/>
            </p:blipFill>
            <p:spPr>
              <a:xfrm>
                <a:off x="5051979" y="4725913"/>
                <a:ext cx="2507695" cy="2379141"/>
              </a:xfrm>
              <a:prstGeom prst="rect">
                <a:avLst/>
              </a:prstGeom>
            </p:spPr>
          </p:pic>
          <p:pic>
            <p:nvPicPr>
              <p:cNvPr id="58" name="図 57">
                <a:extLst>
                  <a:ext uri="{FF2B5EF4-FFF2-40B4-BE49-F238E27FC236}">
                    <a16:creationId xmlns:a16="http://schemas.microsoft.com/office/drawing/2014/main" id="{40C931D2-D096-461B-A1C8-AF3B8AD486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3" t="5699" r="2580" b="30103"/>
              <a:stretch/>
            </p:blipFill>
            <p:spPr>
              <a:xfrm>
                <a:off x="2486065" y="4727664"/>
                <a:ext cx="2567815" cy="2377391"/>
              </a:xfrm>
              <a:prstGeom prst="rect">
                <a:avLst/>
              </a:prstGeom>
            </p:spPr>
          </p:pic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70890BAC-904E-4C02-AEB2-8012DF03B1ED}"/>
                  </a:ext>
                </a:extLst>
              </p:cNvPr>
              <p:cNvGrpSpPr/>
              <p:nvPr/>
            </p:nvGrpSpPr>
            <p:grpSpPr>
              <a:xfrm rot="19649960">
                <a:off x="599075" y="6228594"/>
                <a:ext cx="2471074" cy="279779"/>
                <a:chOff x="-4987030" y="4308187"/>
                <a:chExt cx="2289459" cy="259216"/>
              </a:xfrm>
            </p:grpSpPr>
            <p:sp>
              <p:nvSpPr>
                <p:cNvPr id="68" name="矢印: 五方向 67">
                  <a:extLst>
                    <a:ext uri="{FF2B5EF4-FFF2-40B4-BE49-F238E27FC236}">
                      <a16:creationId xmlns:a16="http://schemas.microsoft.com/office/drawing/2014/main" id="{790F46E5-0DD9-41F4-B937-12151972381E}"/>
                    </a:ext>
                  </a:extLst>
                </p:cNvPr>
                <p:cNvSpPr/>
                <p:nvPr/>
              </p:nvSpPr>
              <p:spPr>
                <a:xfrm rot="10800000">
                  <a:off x="-4987030" y="4308187"/>
                  <a:ext cx="1268091" cy="259216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115" dirty="0"/>
                </a:p>
              </p:txBody>
            </p:sp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389848D2-2693-4ACF-BEEA-E9C965FCB40B}"/>
                    </a:ext>
                  </a:extLst>
                </p:cNvPr>
                <p:cNvSpPr txBox="1"/>
                <p:nvPr/>
              </p:nvSpPr>
              <p:spPr>
                <a:xfrm>
                  <a:off x="-4919985" y="4334190"/>
                  <a:ext cx="2222414" cy="208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863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新温泉町「湯村温泉」</a:t>
                  </a:r>
                </a:p>
              </p:txBody>
            </p:sp>
          </p:grpSp>
          <p:grpSp>
            <p:nvGrpSpPr>
              <p:cNvPr id="70" name="グループ化 69">
                <a:extLst>
                  <a:ext uri="{FF2B5EF4-FFF2-40B4-BE49-F238E27FC236}">
                    <a16:creationId xmlns:a16="http://schemas.microsoft.com/office/drawing/2014/main" id="{25BBA456-7E84-4B71-9937-C7ED221F2265}"/>
                  </a:ext>
                </a:extLst>
              </p:cNvPr>
              <p:cNvGrpSpPr/>
              <p:nvPr/>
            </p:nvGrpSpPr>
            <p:grpSpPr>
              <a:xfrm rot="19649960">
                <a:off x="3185165" y="6569690"/>
                <a:ext cx="1376809" cy="253601"/>
                <a:chOff x="-5049836" y="4325710"/>
                <a:chExt cx="1275618" cy="234962"/>
              </a:xfrm>
            </p:grpSpPr>
            <p:sp>
              <p:nvSpPr>
                <p:cNvPr id="71" name="矢印: 五方向 70">
                  <a:extLst>
                    <a:ext uri="{FF2B5EF4-FFF2-40B4-BE49-F238E27FC236}">
                      <a16:creationId xmlns:a16="http://schemas.microsoft.com/office/drawing/2014/main" id="{3F92486D-FA66-4796-8B62-4A8523D7674F}"/>
                    </a:ext>
                  </a:extLst>
                </p:cNvPr>
                <p:cNvSpPr/>
                <p:nvPr/>
              </p:nvSpPr>
              <p:spPr>
                <a:xfrm rot="10800000">
                  <a:off x="-5049836" y="4325710"/>
                  <a:ext cx="1203493" cy="234962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115"/>
                </a:p>
              </p:txBody>
            </p: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6214240A-2D76-4539-8D76-F0184BA72CC3}"/>
                    </a:ext>
                  </a:extLst>
                </p:cNvPr>
                <p:cNvSpPr txBox="1"/>
                <p:nvPr/>
              </p:nvSpPr>
              <p:spPr>
                <a:xfrm>
                  <a:off x="-4906742" y="4337914"/>
                  <a:ext cx="1132524" cy="208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863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養父市「天滝</a:t>
                  </a:r>
                  <a:r>
                    <a:rPr kumimoji="1" lang="ja-JP" altLang="en-US" sz="756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」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  <p:grpSp>
            <p:nvGrpSpPr>
              <p:cNvPr id="73" name="グループ化 72">
                <a:extLst>
                  <a:ext uri="{FF2B5EF4-FFF2-40B4-BE49-F238E27FC236}">
                    <a16:creationId xmlns:a16="http://schemas.microsoft.com/office/drawing/2014/main" id="{3C18D2ED-48EE-4816-AA93-9B54F047A862}"/>
                  </a:ext>
                </a:extLst>
              </p:cNvPr>
              <p:cNvGrpSpPr/>
              <p:nvPr/>
            </p:nvGrpSpPr>
            <p:grpSpPr>
              <a:xfrm rot="19649960">
                <a:off x="5634587" y="6564063"/>
                <a:ext cx="1323919" cy="271133"/>
                <a:chOff x="-5049834" y="4366333"/>
                <a:chExt cx="1226616" cy="194337"/>
              </a:xfrm>
            </p:grpSpPr>
            <p:sp>
              <p:nvSpPr>
                <p:cNvPr id="74" name="矢印: 五方向 73">
                  <a:extLst>
                    <a:ext uri="{FF2B5EF4-FFF2-40B4-BE49-F238E27FC236}">
                      <a16:creationId xmlns:a16="http://schemas.microsoft.com/office/drawing/2014/main" id="{52A4F316-997D-46D9-AF28-7781C2091F5B}"/>
                    </a:ext>
                  </a:extLst>
                </p:cNvPr>
                <p:cNvSpPr/>
                <p:nvPr/>
              </p:nvSpPr>
              <p:spPr>
                <a:xfrm rot="10800000">
                  <a:off x="-5049834" y="4366333"/>
                  <a:ext cx="1186701" cy="194337"/>
                </a:xfrm>
                <a:prstGeom prst="homePlat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115" dirty="0"/>
                </a:p>
              </p:txBody>
            </p:sp>
            <p:sp>
              <p:nvSpPr>
                <p:cNvPr id="75" name="テキスト ボックス 74">
                  <a:extLst>
                    <a:ext uri="{FF2B5EF4-FFF2-40B4-BE49-F238E27FC236}">
                      <a16:creationId xmlns:a16="http://schemas.microsoft.com/office/drawing/2014/main" id="{2C317BAF-86E2-47EF-82BF-FE040216CFBB}"/>
                    </a:ext>
                  </a:extLst>
                </p:cNvPr>
                <p:cNvSpPr txBox="1"/>
                <p:nvPr/>
              </p:nvSpPr>
              <p:spPr>
                <a:xfrm>
                  <a:off x="-4941453" y="4383530"/>
                  <a:ext cx="1118235" cy="161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863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香美町「余部橋梁</a:t>
                  </a:r>
                  <a:r>
                    <a:rPr kumimoji="1" lang="ja-JP" altLang="en-US" sz="756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」</a:t>
                  </a:r>
                  <a:endParaRPr kumimoji="1" lang="ja-JP" altLang="en-US" sz="863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2C7C1C0C-11BF-48A6-88A6-958A20D3FAB6}"/>
                  </a:ext>
                </a:extLst>
              </p:cNvPr>
              <p:cNvGrpSpPr/>
              <p:nvPr/>
            </p:nvGrpSpPr>
            <p:grpSpPr>
              <a:xfrm>
                <a:off x="6305826" y="6576682"/>
                <a:ext cx="1155777" cy="365580"/>
                <a:chOff x="-2094886" y="4196818"/>
                <a:chExt cx="1155777" cy="365580"/>
              </a:xfrm>
            </p:grpSpPr>
            <p:sp>
              <p:nvSpPr>
                <p:cNvPr id="83" name="爆発: 14 pt 82">
                  <a:extLst>
                    <a:ext uri="{FF2B5EF4-FFF2-40B4-BE49-F238E27FC236}">
                      <a16:creationId xmlns:a16="http://schemas.microsoft.com/office/drawing/2014/main" id="{1B5E9AC1-F30D-4A08-BA4C-97B0BCF4130A}"/>
                    </a:ext>
                  </a:extLst>
                </p:cNvPr>
                <p:cNvSpPr/>
                <p:nvPr/>
              </p:nvSpPr>
              <p:spPr>
                <a:xfrm rot="20253451">
                  <a:off x="-2094886" y="4196818"/>
                  <a:ext cx="1155777" cy="365580"/>
                </a:xfrm>
                <a:prstGeom prst="irregularSeal2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テキスト ボックス 83">
                  <a:extLst>
                    <a:ext uri="{FF2B5EF4-FFF2-40B4-BE49-F238E27FC236}">
                      <a16:creationId xmlns:a16="http://schemas.microsoft.com/office/drawing/2014/main" id="{2564225B-7FBF-4512-96D2-37BB358B88D7}"/>
                    </a:ext>
                  </a:extLst>
                </p:cNvPr>
                <p:cNvSpPr txBox="1"/>
                <p:nvPr/>
              </p:nvSpPr>
              <p:spPr>
                <a:xfrm rot="19649960">
                  <a:off x="-1915492" y="4312470"/>
                  <a:ext cx="75157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だけじゃない！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4FC67C36-AA7B-4642-83D1-A780EA43C5CC}"/>
                  </a:ext>
                </a:extLst>
              </p:cNvPr>
              <p:cNvGrpSpPr/>
              <p:nvPr/>
            </p:nvGrpSpPr>
            <p:grpSpPr>
              <a:xfrm>
                <a:off x="3920789" y="6599308"/>
                <a:ext cx="1155777" cy="365580"/>
                <a:chOff x="-2094886" y="4196818"/>
                <a:chExt cx="1155777" cy="365580"/>
              </a:xfrm>
            </p:grpSpPr>
            <p:sp>
              <p:nvSpPr>
                <p:cNvPr id="86" name="爆発: 14 pt 85">
                  <a:extLst>
                    <a:ext uri="{FF2B5EF4-FFF2-40B4-BE49-F238E27FC236}">
                      <a16:creationId xmlns:a16="http://schemas.microsoft.com/office/drawing/2014/main" id="{94DD7F3A-642F-422D-B33E-AB2C920AE070}"/>
                    </a:ext>
                  </a:extLst>
                </p:cNvPr>
                <p:cNvSpPr/>
                <p:nvPr/>
              </p:nvSpPr>
              <p:spPr>
                <a:xfrm rot="20253451">
                  <a:off x="-2094886" y="4196818"/>
                  <a:ext cx="1155777" cy="365580"/>
                </a:xfrm>
                <a:prstGeom prst="irregularSeal2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テキスト ボックス 86">
                  <a:extLst>
                    <a:ext uri="{FF2B5EF4-FFF2-40B4-BE49-F238E27FC236}">
                      <a16:creationId xmlns:a16="http://schemas.microsoft.com/office/drawing/2014/main" id="{7D6DAE4D-C993-48D5-9FB1-DF1CBF94BEC0}"/>
                    </a:ext>
                  </a:extLst>
                </p:cNvPr>
                <p:cNvSpPr txBox="1"/>
                <p:nvPr/>
              </p:nvSpPr>
              <p:spPr>
                <a:xfrm rot="19649960">
                  <a:off x="-1915492" y="4312470"/>
                  <a:ext cx="75157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だけじゃない！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8B3583A8-9C78-4C83-9B8F-8356D5530266}"/>
                  </a:ext>
                </a:extLst>
              </p:cNvPr>
              <p:cNvGrpSpPr/>
              <p:nvPr/>
            </p:nvGrpSpPr>
            <p:grpSpPr>
              <a:xfrm>
                <a:off x="1368594" y="6591881"/>
                <a:ext cx="1155777" cy="365580"/>
                <a:chOff x="-2094886" y="4196818"/>
                <a:chExt cx="1155777" cy="365580"/>
              </a:xfrm>
            </p:grpSpPr>
            <p:sp>
              <p:nvSpPr>
                <p:cNvPr id="89" name="爆発: 14 pt 88">
                  <a:extLst>
                    <a:ext uri="{FF2B5EF4-FFF2-40B4-BE49-F238E27FC236}">
                      <a16:creationId xmlns:a16="http://schemas.microsoft.com/office/drawing/2014/main" id="{4D8030D2-448D-4518-8B6D-E2CF6C0FC15A}"/>
                    </a:ext>
                  </a:extLst>
                </p:cNvPr>
                <p:cNvSpPr/>
                <p:nvPr/>
              </p:nvSpPr>
              <p:spPr>
                <a:xfrm rot="20253451">
                  <a:off x="-2094886" y="4196818"/>
                  <a:ext cx="1155777" cy="365580"/>
                </a:xfrm>
                <a:prstGeom prst="irregularSeal2">
                  <a:avLst/>
                </a:prstGeom>
                <a:solidFill>
                  <a:srgbClr val="FFFF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テキスト ボックス 89">
                  <a:extLst>
                    <a:ext uri="{FF2B5EF4-FFF2-40B4-BE49-F238E27FC236}">
                      <a16:creationId xmlns:a16="http://schemas.microsoft.com/office/drawing/2014/main" id="{1811E28F-5691-4491-AD72-7625609490F7}"/>
                    </a:ext>
                  </a:extLst>
                </p:cNvPr>
                <p:cNvSpPr txBox="1"/>
                <p:nvPr/>
              </p:nvSpPr>
              <p:spPr>
                <a:xfrm rot="19649960">
                  <a:off x="-1915492" y="4312470"/>
                  <a:ext cx="751579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b="1" dirty="0"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rPr>
                    <a:t>だけじゃない！</a:t>
                  </a:r>
                  <a:endParaRPr kumimoji="1" lang="ja-JP" altLang="en-US" sz="863" b="1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</p:grpSp>
      </p:grpSp>
      <p:pic>
        <p:nvPicPr>
          <p:cNvPr id="95" name="図 94">
            <a:extLst>
              <a:ext uri="{FF2B5EF4-FFF2-40B4-BE49-F238E27FC236}">
                <a16:creationId xmlns:a16="http://schemas.microsoft.com/office/drawing/2014/main" id="{25E07211-297E-499A-AECB-5B95CD17D3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133" y="8937935"/>
            <a:ext cx="646332" cy="646332"/>
          </a:xfrm>
          <a:prstGeom prst="rect">
            <a:avLst/>
          </a:prstGeom>
        </p:spPr>
      </p:pic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2E18B453-F1B6-4BF1-AF73-DB317331BC41}"/>
              </a:ext>
            </a:extLst>
          </p:cNvPr>
          <p:cNvSpPr/>
          <p:nvPr/>
        </p:nvSpPr>
        <p:spPr>
          <a:xfrm>
            <a:off x="-3692243" y="5034159"/>
            <a:ext cx="1282148" cy="7399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8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800" b="1" dirty="0">
                <a:solidFill>
                  <a:schemeClr val="tx1"/>
                </a:solidFill>
              </a:rPr>
              <a:t>さらに、但馬で使える</a:t>
            </a:r>
            <a:r>
              <a:rPr kumimoji="1" lang="en-US" altLang="ja-JP" b="1" dirty="0">
                <a:solidFill>
                  <a:srgbClr val="FF0000"/>
                </a:solidFill>
              </a:rPr>
              <a:t>1,000</a:t>
            </a:r>
            <a:r>
              <a:rPr kumimoji="1" lang="ja-JP" altLang="en-US" b="1" dirty="0">
                <a:solidFill>
                  <a:srgbClr val="FF0000"/>
                </a:solidFill>
              </a:rPr>
              <a:t>円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1400" b="1" dirty="0">
                <a:solidFill>
                  <a:srgbClr val="FF0000"/>
                </a:solidFill>
              </a:rPr>
              <a:t>クーポン</a:t>
            </a:r>
            <a:r>
              <a:rPr kumimoji="1" lang="ja-JP" altLang="en-US" sz="1200" b="1" dirty="0">
                <a:solidFill>
                  <a:schemeClr val="tx1"/>
                </a:solidFill>
              </a:rPr>
              <a:t>付き</a:t>
            </a:r>
            <a:endParaRPr kumimoji="1" lang="en-US" altLang="ja-JP" sz="1200" b="1" dirty="0">
              <a:solidFill>
                <a:schemeClr val="tx1"/>
              </a:solidFill>
            </a:endParaRPr>
          </a:p>
        </p:txBody>
      </p: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7202FAA4-E7D4-448F-85CB-1DAF326F6A6C}"/>
              </a:ext>
            </a:extLst>
          </p:cNvPr>
          <p:cNvGrpSpPr/>
          <p:nvPr/>
        </p:nvGrpSpPr>
        <p:grpSpPr>
          <a:xfrm>
            <a:off x="11540909" y="6834644"/>
            <a:ext cx="1377904" cy="428805"/>
            <a:chOff x="8209822" y="7259140"/>
            <a:chExt cx="1377904" cy="428805"/>
          </a:xfrm>
        </p:grpSpPr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7679A23A-88D9-4D84-B47B-2175A8707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9822" y="7259140"/>
              <a:ext cx="148462" cy="401225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AA075539-E8C0-4016-9B90-918206B8B4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9580" y="7485756"/>
              <a:ext cx="481625" cy="202189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C0BD1542-DB13-4EBB-89A3-E897C9AC7576}"/>
                </a:ext>
              </a:extLst>
            </p:cNvPr>
            <p:cNvSpPr txBox="1"/>
            <p:nvPr/>
          </p:nvSpPr>
          <p:spPr>
            <a:xfrm rot="19997273">
              <a:off x="8241760" y="7266143"/>
              <a:ext cx="1345966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kumimoji="1" lang="ja-JP" altLang="en-US" sz="800" b="1" dirty="0">
                <a:highlight>
                  <a:srgbClr val="FFFF00"/>
                </a:highlight>
              </a:endParaRPr>
            </a:p>
          </p:txBody>
        </p:sp>
      </p:grp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E77148A8-2ACF-4E19-AB17-DBF760687279}"/>
              </a:ext>
            </a:extLst>
          </p:cNvPr>
          <p:cNvSpPr txBox="1"/>
          <p:nvPr/>
        </p:nvSpPr>
        <p:spPr>
          <a:xfrm>
            <a:off x="8634569" y="8547520"/>
            <a:ext cx="456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往復</a:t>
            </a:r>
            <a:r>
              <a:rPr lang="ja-JP" altLang="en-US" dirty="0">
                <a:highlight>
                  <a:srgbClr val="FFFF00"/>
                </a:highligh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コウノトリ但馬空港ご利用・但馬ご宿泊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で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kumimoji="1" lang="ja-JP" altLang="en-US" dirty="0"/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236CDB-90B9-495B-93CE-B3281EB23247}"/>
              </a:ext>
            </a:extLst>
          </p:cNvPr>
          <p:cNvGrpSpPr/>
          <p:nvPr/>
        </p:nvGrpSpPr>
        <p:grpSpPr>
          <a:xfrm>
            <a:off x="8486098" y="3403486"/>
            <a:ext cx="1296440" cy="917977"/>
            <a:chOff x="128843" y="7328049"/>
            <a:chExt cx="1296440" cy="917977"/>
          </a:xfrm>
        </p:grpSpPr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8608CE47-52C1-4F43-A228-CA59BA4170DA}"/>
                </a:ext>
              </a:extLst>
            </p:cNvPr>
            <p:cNvSpPr/>
            <p:nvPr/>
          </p:nvSpPr>
          <p:spPr>
            <a:xfrm>
              <a:off x="306378" y="7328049"/>
              <a:ext cx="892207" cy="917977"/>
            </a:xfrm>
            <a:prstGeom prst="ellipse">
              <a:avLst/>
            </a:prstGeom>
            <a:solidFill>
              <a:srgbClr val="FF0000"/>
            </a:solidFill>
            <a:ln w="34925" cmpd="thickThin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ja-JP" sz="800" dirty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endParaRP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7AD1D0AB-8A15-4AC4-B719-6E87A9440BFA}"/>
                </a:ext>
              </a:extLst>
            </p:cNvPr>
            <p:cNvSpPr txBox="1"/>
            <p:nvPr/>
          </p:nvSpPr>
          <p:spPr>
            <a:xfrm>
              <a:off x="128843" y="7400470"/>
              <a:ext cx="1296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>
                  <a:solidFill>
                    <a:schemeClr val="bg1"/>
                  </a:solidFill>
                  <a:latin typeface="HGP明朝E" panose="02020900000000000000" pitchFamily="18" charset="-128"/>
                  <a:ea typeface="HGP明朝E" panose="02020900000000000000" pitchFamily="18" charset="-128"/>
                </a:rPr>
                <a:t>おトクに</a:t>
              </a:r>
              <a:endParaRPr kumimoji="1" lang="en-US" altLang="ja-JP" sz="1400" b="1" dirty="0">
                <a:solidFill>
                  <a:schemeClr val="bg1"/>
                </a:solidFill>
                <a:latin typeface="HGP明朝E" panose="02020900000000000000" pitchFamily="18" charset="-128"/>
                <a:ea typeface="HGP明朝E" panose="02020900000000000000" pitchFamily="18" charset="-128"/>
              </a:endParaRPr>
            </a:p>
            <a:p>
              <a:pPr algn="ctr"/>
              <a:r>
                <a:rPr kumimoji="1" lang="ja-JP" altLang="en-US" sz="1400" b="1" dirty="0">
                  <a:solidFill>
                    <a:schemeClr val="bg1"/>
                  </a:solidFill>
                  <a:latin typeface="HGP明朝E" panose="02020900000000000000" pitchFamily="18" charset="-128"/>
                  <a:ea typeface="HGP明朝E" panose="02020900000000000000" pitchFamily="18" charset="-128"/>
                </a:rPr>
                <a:t>但馬を旅</a:t>
              </a:r>
              <a:endParaRPr kumimoji="1" lang="en-US" altLang="ja-JP" sz="1400" b="1" dirty="0">
                <a:solidFill>
                  <a:schemeClr val="bg1"/>
                </a:solidFill>
                <a:latin typeface="HGP明朝E" panose="02020900000000000000" pitchFamily="18" charset="-128"/>
                <a:ea typeface="HGP明朝E" panose="02020900000000000000" pitchFamily="18" charset="-128"/>
              </a:endParaRPr>
            </a:p>
            <a:p>
              <a:pPr algn="ctr"/>
              <a:r>
                <a:rPr kumimoji="1" lang="ja-JP" altLang="en-US" sz="1400" b="1" dirty="0">
                  <a:solidFill>
                    <a:schemeClr val="bg1"/>
                  </a:solidFill>
                  <a:latin typeface="HGP明朝E" panose="02020900000000000000" pitchFamily="18" charset="-128"/>
                  <a:ea typeface="HGP明朝E" panose="02020900000000000000" pitchFamily="18" charset="-128"/>
                </a:rPr>
                <a:t>しよう！</a:t>
              </a:r>
            </a:p>
          </p:txBody>
        </p:sp>
      </p:grp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60A7D98-7E39-4033-A85C-7961E2985768}"/>
              </a:ext>
            </a:extLst>
          </p:cNvPr>
          <p:cNvSpPr txBox="1"/>
          <p:nvPr/>
        </p:nvSpPr>
        <p:spPr>
          <a:xfrm>
            <a:off x="10145133" y="2445787"/>
            <a:ext cx="140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ＪＡＬダイナミックパッケージ 「ふるさと応援割」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ja-JP" altLang="en-US" dirty="0"/>
          </a:p>
        </p:txBody>
      </p: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B6A1E55B-D3EE-4628-A19D-CEB396694CA6}"/>
              </a:ext>
            </a:extLst>
          </p:cNvPr>
          <p:cNvGrpSpPr/>
          <p:nvPr/>
        </p:nvGrpSpPr>
        <p:grpSpPr>
          <a:xfrm>
            <a:off x="-2861983" y="5521965"/>
            <a:ext cx="11031987" cy="2973285"/>
            <a:chOff x="934703" y="5947361"/>
            <a:chExt cx="11031987" cy="2973285"/>
          </a:xfrm>
        </p:grpSpPr>
        <p:grpSp>
          <p:nvGrpSpPr>
            <p:cNvPr id="116" name="グループ化 115">
              <a:extLst>
                <a:ext uri="{FF2B5EF4-FFF2-40B4-BE49-F238E27FC236}">
                  <a16:creationId xmlns:a16="http://schemas.microsoft.com/office/drawing/2014/main" id="{182ACD72-A9E6-4AFE-B163-D1DD19D275CE}"/>
                </a:ext>
              </a:extLst>
            </p:cNvPr>
            <p:cNvGrpSpPr/>
            <p:nvPr/>
          </p:nvGrpSpPr>
          <p:grpSpPr>
            <a:xfrm>
              <a:off x="934703" y="5947361"/>
              <a:ext cx="11031987" cy="2973285"/>
              <a:chOff x="-2879805" y="5509763"/>
              <a:chExt cx="11031987" cy="2973285"/>
            </a:xfrm>
          </p:grpSpPr>
          <p:sp>
            <p:nvSpPr>
              <p:cNvPr id="91" name="字幕 2">
                <a:extLst>
                  <a:ext uri="{FF2B5EF4-FFF2-40B4-BE49-F238E27FC236}">
                    <a16:creationId xmlns:a16="http://schemas.microsoft.com/office/drawing/2014/main" id="{AC9A0D12-7679-44A3-A64B-DA91A593C1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5514" y="6950885"/>
                <a:ext cx="8217696" cy="153216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755934" rtl="0" eaLnBrk="1" latinLnBrk="0" hangingPunct="1">
                  <a:lnSpc>
                    <a:spcPct val="90000"/>
                  </a:lnSpc>
                  <a:spcBef>
                    <a:spcPts val="827"/>
                  </a:spcBef>
                  <a:buFont typeface="Arial" panose="020B0604020202020204" pitchFamily="34" charset="0"/>
                  <a:buNone/>
                  <a:defRPr kumimoji="1" sz="1984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77967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65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55934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48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33902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11869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9836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67803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45771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023738" indent="0" algn="ctr" defTabSz="755934" rtl="0" eaLnBrk="1" latinLnBrk="0" hangingPunct="1">
                  <a:lnSpc>
                    <a:spcPct val="90000"/>
                  </a:lnSpc>
                  <a:spcBef>
                    <a:spcPts val="413"/>
                  </a:spcBef>
                  <a:buFont typeface="Arial" panose="020B0604020202020204" pitchFamily="34" charset="0"/>
                  <a:buNone/>
                  <a:defRPr kumimoji="1" sz="1323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ja-JP" altLang="en-US" sz="23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 </a:t>
                </a:r>
                <a:r>
                  <a:rPr lang="ja-JP" altLang="en-US" sz="2200" b="1" u="heavy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ＪＡＬﾀﾞｲﾅﾐｯｸﾊﾟｯｹｰｼﾞ </a:t>
                </a:r>
                <a:r>
                  <a:rPr lang="ja-JP" altLang="en-US" sz="2200" u="heavy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ふるさと応援割 </a:t>
                </a:r>
                <a:r>
                  <a:rPr lang="ja-JP" altLang="en-US" sz="1600" u="heavy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で行く </a:t>
                </a:r>
                <a:r>
                  <a:rPr lang="ja-JP" altLang="en-US" sz="2200" u="heavy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“但馬” への旅！</a:t>
                </a:r>
                <a:endParaRPr lang="en-US" altLang="ja-JP" sz="2200" u="heavy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  <a:p>
                <a:pPr algn="l"/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　　　</a:t>
                </a:r>
                <a:r>
                  <a:rPr lang="en-US" altLang="ja-JP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</a:t>
                </a:r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１名様につき</a:t>
                </a:r>
                <a:r>
                  <a:rPr lang="ja-JP" altLang="en-US" sz="20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8,000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円</a:t>
                </a:r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助成！</a:t>
                </a:r>
                <a:r>
                  <a:rPr lang="en-US" altLang="ja-JP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』</a:t>
                </a:r>
              </a:p>
              <a:p>
                <a:pPr algn="l"/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　　　</a:t>
                </a:r>
                <a:r>
                  <a:rPr lang="en-US" altLang="ja-JP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</a:t>
                </a:r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さらに、但馬で使える</a:t>
                </a:r>
                <a:r>
                  <a:rPr lang="en-US" altLang="ja-JP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1,000</a:t>
                </a: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円</a:t>
                </a:r>
                <a:r>
                  <a:rPr lang="ja-JP" altLang="en-US" sz="18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クーポン</a:t>
                </a:r>
                <a:r>
                  <a:rPr lang="ja-JP" altLang="en-US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付き！</a:t>
                </a:r>
                <a:r>
                  <a:rPr lang="en-US" altLang="ja-JP" sz="18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』</a:t>
                </a:r>
              </a:p>
              <a:p>
                <a:pPr algn="l"/>
                <a:r>
                  <a:rPr lang="ja-JP" altLang="en-US" sz="9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　 往復大阪（伊丹）空港－コウノトリ但馬空港線をご利用（乗継利用を含む）で、但馬に</a:t>
                </a:r>
                <a:r>
                  <a:rPr lang="en-US" altLang="ja-JP" sz="9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1</a:t>
                </a:r>
                <a:r>
                  <a:rPr lang="ja-JP" altLang="en-US" sz="9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泊以上ご宿泊の方が対象です。</a:t>
                </a:r>
                <a:endParaRPr lang="en-US" altLang="ja-JP" sz="9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l"/>
                <a:r>
                  <a:rPr lang="ja-JP" altLang="en-US" sz="900" dirty="0"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　　</a:t>
                </a:r>
                <a:endParaRPr lang="en-US" altLang="ja-JP" sz="900" dirty="0"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8120C704-EE7C-4F9C-873B-BECDCBC17332}"/>
                  </a:ext>
                </a:extLst>
              </p:cNvPr>
              <p:cNvGrpSpPr/>
              <p:nvPr/>
            </p:nvGrpSpPr>
            <p:grpSpPr>
              <a:xfrm>
                <a:off x="6271651" y="7318960"/>
                <a:ext cx="1652244" cy="974108"/>
                <a:chOff x="10633449" y="7175964"/>
                <a:chExt cx="1382854" cy="835376"/>
              </a:xfrm>
            </p:grpSpPr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A05D6FDD-4529-4942-9F9B-A7481B4917F9}"/>
                    </a:ext>
                  </a:extLst>
                </p:cNvPr>
                <p:cNvSpPr txBox="1"/>
                <p:nvPr/>
              </p:nvSpPr>
              <p:spPr>
                <a:xfrm>
                  <a:off x="10633449" y="7826578"/>
                  <a:ext cx="1382854" cy="1847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800" dirty="0"/>
                    <a:t>　   詳細はコチラ⇑</a:t>
                  </a:r>
                  <a:endParaRPr kumimoji="1" lang="ja-JP" altLang="en-US" sz="800" dirty="0"/>
                </a:p>
              </p:txBody>
            </p:sp>
            <p:pic>
              <p:nvPicPr>
                <p:cNvPr id="107" name="図 106">
                  <a:extLst>
                    <a:ext uri="{FF2B5EF4-FFF2-40B4-BE49-F238E27FC236}">
                      <a16:creationId xmlns:a16="http://schemas.microsoft.com/office/drawing/2014/main" id="{73587759-4EB3-436F-B289-DD1EFB1E3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08029" y="7175964"/>
                  <a:ext cx="656538" cy="656537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</p:grpSp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1B4924FB-02F9-4BF7-9213-60C66C168CCF}"/>
                  </a:ext>
                </a:extLst>
              </p:cNvPr>
              <p:cNvGrpSpPr/>
              <p:nvPr/>
            </p:nvGrpSpPr>
            <p:grpSpPr>
              <a:xfrm>
                <a:off x="-2879805" y="5509763"/>
                <a:ext cx="1469808" cy="891025"/>
                <a:chOff x="-5263936" y="3912222"/>
                <a:chExt cx="1469808" cy="891025"/>
              </a:xfrm>
            </p:grpSpPr>
            <p:sp>
              <p:nvSpPr>
                <p:cNvPr id="104" name="六角形 103">
                  <a:extLst>
                    <a:ext uri="{FF2B5EF4-FFF2-40B4-BE49-F238E27FC236}">
                      <a16:creationId xmlns:a16="http://schemas.microsoft.com/office/drawing/2014/main" id="{2DBF3B27-A21B-46D7-9774-0815C7FA08BA}"/>
                    </a:ext>
                  </a:extLst>
                </p:cNvPr>
                <p:cNvSpPr/>
                <p:nvPr/>
              </p:nvSpPr>
              <p:spPr>
                <a:xfrm>
                  <a:off x="-5122057" y="3912222"/>
                  <a:ext cx="1265791" cy="826622"/>
                </a:xfrm>
                <a:prstGeom prst="hexagon">
                  <a:avLst/>
                </a:prstGeom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44450" cmpd="tri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  <a:latin typeface="HGP行書体" panose="03000600000000000000" pitchFamily="66" charset="-128"/>
                    <a:ea typeface="HGP行書体" panose="03000600000000000000" pitchFamily="66" charset="-128"/>
                  </a:endParaRPr>
                </a:p>
              </p:txBody>
            </p:sp>
            <p:sp>
              <p:nvSpPr>
                <p:cNvPr id="110" name="テキスト ボックス 109">
                  <a:extLst>
                    <a:ext uri="{FF2B5EF4-FFF2-40B4-BE49-F238E27FC236}">
                      <a16:creationId xmlns:a16="http://schemas.microsoft.com/office/drawing/2014/main" id="{AF4BEDD0-5012-4CF0-9B9B-060935843553}"/>
                    </a:ext>
                  </a:extLst>
                </p:cNvPr>
                <p:cNvSpPr txBox="1"/>
                <p:nvPr/>
              </p:nvSpPr>
              <p:spPr>
                <a:xfrm>
                  <a:off x="-5263936" y="4018417"/>
                  <a:ext cx="1469808" cy="7848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b="1" dirty="0">
                      <a:solidFill>
                        <a:schemeClr val="bg1"/>
                      </a:solidFill>
                      <a:latin typeface="HGP行書体" panose="03000600000000000000" pitchFamily="66" charset="-128"/>
                      <a:ea typeface="HGP行書体" panose="03000600000000000000" pitchFamily="66" charset="-128"/>
                    </a:rPr>
                    <a:t>JAL</a:t>
                  </a:r>
                </a:p>
                <a:p>
                  <a:pPr algn="ctr"/>
                  <a:r>
                    <a:rPr kumimoji="1" lang="ja-JP" altLang="en-US" sz="1050" b="1" dirty="0">
                      <a:solidFill>
                        <a:schemeClr val="bg1"/>
                      </a:solidFill>
                      <a:latin typeface="HGP行書体" panose="03000600000000000000" pitchFamily="66" charset="-128"/>
                      <a:ea typeface="HGP行書体" panose="03000600000000000000" pitchFamily="66" charset="-128"/>
                    </a:rPr>
                    <a:t>ダイナミックパッケージ</a:t>
                  </a:r>
                  <a:endParaRPr kumimoji="1" lang="en-US" altLang="ja-JP" sz="1050" b="1" dirty="0">
                    <a:solidFill>
                      <a:schemeClr val="bg1"/>
                    </a:solidFill>
                    <a:latin typeface="HGP行書体" panose="03000600000000000000" pitchFamily="66" charset="-128"/>
                    <a:ea typeface="HGP行書体" panose="03000600000000000000" pitchFamily="66" charset="-128"/>
                  </a:endParaRPr>
                </a:p>
                <a:p>
                  <a:pPr algn="ctr"/>
                  <a:r>
                    <a:rPr kumimoji="1" lang="ja-JP" altLang="en-US" sz="1050" b="1" u="sng" dirty="0">
                      <a:solidFill>
                        <a:schemeClr val="bg1"/>
                      </a:solidFill>
                      <a:latin typeface="HGP行書体" panose="03000600000000000000" pitchFamily="66" charset="-128"/>
                      <a:ea typeface="HGP行書体" panose="03000600000000000000" pitchFamily="66" charset="-128"/>
                    </a:rPr>
                    <a:t>ふるさと応援割</a:t>
                  </a:r>
                </a:p>
              </p:txBody>
            </p:sp>
          </p:grpSp>
          <p:grpSp>
            <p:nvGrpSpPr>
              <p:cNvPr id="113" name="グループ化 112">
                <a:extLst>
                  <a:ext uri="{FF2B5EF4-FFF2-40B4-BE49-F238E27FC236}">
                    <a16:creationId xmlns:a16="http://schemas.microsoft.com/office/drawing/2014/main" id="{F937A7B5-1DF3-426F-831A-F7C1586D3FFC}"/>
                  </a:ext>
                </a:extLst>
              </p:cNvPr>
              <p:cNvGrpSpPr/>
              <p:nvPr/>
            </p:nvGrpSpPr>
            <p:grpSpPr>
              <a:xfrm>
                <a:off x="4849089" y="7329917"/>
                <a:ext cx="1274234" cy="246456"/>
                <a:chOff x="8626488" y="7326460"/>
                <a:chExt cx="1537141" cy="341971"/>
              </a:xfrm>
            </p:grpSpPr>
            <p:sp>
              <p:nvSpPr>
                <p:cNvPr id="93" name="吹き出し: 角を丸めた四角形 92">
                  <a:extLst>
                    <a:ext uri="{FF2B5EF4-FFF2-40B4-BE49-F238E27FC236}">
                      <a16:creationId xmlns:a16="http://schemas.microsoft.com/office/drawing/2014/main" id="{50F30D1D-0540-4BA6-87CE-4E9133F77590}"/>
                    </a:ext>
                  </a:extLst>
                </p:cNvPr>
                <p:cNvSpPr/>
                <p:nvPr/>
              </p:nvSpPr>
              <p:spPr>
                <a:xfrm>
                  <a:off x="8626488" y="7326460"/>
                  <a:ext cx="1472416" cy="341971"/>
                </a:xfrm>
                <a:prstGeom prst="wedgeRoundRectCallout">
                  <a:avLst>
                    <a:gd name="adj1" fmla="val -39565"/>
                    <a:gd name="adj2" fmla="val 90656"/>
                    <a:gd name="adj3" fmla="val 16667"/>
                  </a:avLst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kumimoji="1" lang="ja-JP" altLang="en-US" sz="800" b="1" dirty="0">
                    <a:solidFill>
                      <a:schemeClr val="tx1"/>
                    </a:solidFill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C17434A6-B7A8-4C13-A59C-699158316441}"/>
                    </a:ext>
                  </a:extLst>
                </p:cNvPr>
                <p:cNvSpPr txBox="1"/>
                <p:nvPr/>
              </p:nvSpPr>
              <p:spPr>
                <a:xfrm>
                  <a:off x="8691490" y="7391338"/>
                  <a:ext cx="1472139" cy="2562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600" dirty="0"/>
                    <a:t>お土産・お食事・お買物に！</a:t>
                  </a:r>
                </a:p>
              </p:txBody>
            </p:sp>
          </p:grpSp>
        </p:grp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34F397C3-A184-4325-9210-2916B2C97C87}"/>
                </a:ext>
              </a:extLst>
            </p:cNvPr>
            <p:cNvSpPr txBox="1"/>
            <p:nvPr/>
          </p:nvSpPr>
          <p:spPr>
            <a:xfrm>
              <a:off x="4620399" y="7983779"/>
              <a:ext cx="133591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/>
                <a:t>・・・　　　　　</a:t>
              </a:r>
            </a:p>
          </p:txBody>
        </p:sp>
      </p:grp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6F0C7996-678C-460E-BEEA-329ADB4B465E}"/>
              </a:ext>
            </a:extLst>
          </p:cNvPr>
          <p:cNvSpPr txBox="1"/>
          <p:nvPr/>
        </p:nvSpPr>
        <p:spPr>
          <a:xfrm>
            <a:off x="9831500" y="7630084"/>
            <a:ext cx="2670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/>
              <a:t>お土産・お食事・お買物に！</a:t>
            </a:r>
          </a:p>
        </p:txBody>
      </p:sp>
      <p:sp>
        <p:nvSpPr>
          <p:cNvPr id="120" name="吹き出し: 角を丸めた四角形 119">
            <a:extLst>
              <a:ext uri="{FF2B5EF4-FFF2-40B4-BE49-F238E27FC236}">
                <a16:creationId xmlns:a16="http://schemas.microsoft.com/office/drawing/2014/main" id="{106D2FA2-E2FE-4237-B297-1A19DF8F959E}"/>
              </a:ext>
            </a:extLst>
          </p:cNvPr>
          <p:cNvSpPr/>
          <p:nvPr/>
        </p:nvSpPr>
        <p:spPr>
          <a:xfrm>
            <a:off x="11926962" y="5259837"/>
            <a:ext cx="1150832" cy="865129"/>
          </a:xfrm>
          <a:prstGeom prst="wedgeRoundRectCallout">
            <a:avLst>
              <a:gd name="adj1" fmla="val -87820"/>
              <a:gd name="adj2" fmla="val -6055"/>
              <a:gd name="adj3" fmla="val 1666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solidFill>
                  <a:schemeClr val="tx1"/>
                </a:solidFill>
                <a:highlight>
                  <a:srgbClr val="FFFF00"/>
                </a:highlight>
              </a:rPr>
              <a:t>お土産に！</a:t>
            </a:r>
            <a:endParaRPr kumimoji="1" lang="en-US" altLang="ja-JP" sz="1200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highlight>
                  <a:srgbClr val="FFFF00"/>
                </a:highlight>
              </a:rPr>
              <a:t>お食事に！</a:t>
            </a:r>
            <a:endParaRPr kumimoji="1" lang="en-US" altLang="ja-JP" sz="1200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highlight>
                  <a:srgbClr val="FFFF00"/>
                </a:highlight>
              </a:rPr>
              <a:t>お買物に！</a:t>
            </a:r>
          </a:p>
        </p:txBody>
      </p: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1F8BA404-2444-40F3-8FCE-FE8BB714052F}"/>
              </a:ext>
            </a:extLst>
          </p:cNvPr>
          <p:cNvSpPr/>
          <p:nvPr/>
        </p:nvSpPr>
        <p:spPr>
          <a:xfrm>
            <a:off x="261369" y="7296487"/>
            <a:ext cx="389339" cy="71624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実施中</a:t>
            </a:r>
          </a:p>
        </p:txBody>
      </p:sp>
    </p:spTree>
    <p:extLst>
      <p:ext uri="{BB962C8B-B14F-4D97-AF65-F5344CB8AC3E}">
        <p14:creationId xmlns:p14="http://schemas.microsoft.com/office/powerpoint/2010/main" val="1086706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520</Words>
  <Application>Microsoft Office PowerPoint</Application>
  <PresentationFormat>ユーザー設定</PresentationFormat>
  <Paragraphs>71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8" baseType="lpstr">
      <vt:lpstr>BIZ UDゴシック</vt:lpstr>
      <vt:lpstr>HGPｺﾞｼｯｸE</vt:lpstr>
      <vt:lpstr>HGP行書体</vt:lpstr>
      <vt:lpstr>HGP創英角ｺﾞｼｯｸUB</vt:lpstr>
      <vt:lpstr>HGP明朝E</vt:lpstr>
      <vt:lpstr>HG丸ｺﾞｼｯｸM-PRO</vt:lpstr>
      <vt:lpstr>HG創英ﾌﾟﾚｾﾞﾝｽEB</vt:lpstr>
      <vt:lpstr>Meiryo UI</vt:lpstr>
      <vt:lpstr>ＭＳ ゴシック</vt:lpstr>
      <vt:lpstr>游ゴシック</vt:lpstr>
      <vt:lpstr>游ゴシック Light</vt:lpstr>
      <vt:lpstr>游ゴシック体</vt:lpstr>
      <vt:lpstr>Arial</vt:lpstr>
      <vt:lpstr>Calibri</vt:lpstr>
      <vt:lpstr>Calibri Light</vt:lpstr>
      <vt:lpstr>Office テーマ</vt:lpstr>
      <vt:lpstr>Worksheet</vt:lpstr>
      <vt:lpstr> しあわせを運ぶコウノトリ舞う但馬  コウノトリ但馬空港へ HAPPY FLIGHT 飛行機で 但馬へ　ひとっとび！ふたっとび！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しあわせを運ぶコウノトリ舞う但馬  コウノトリ但馬空港へ HAPPY FLIGHT 飛行機で但馬へ　ひとっとび！ふたっとび！</dc:title>
  <dc:creator>TJM08</dc:creator>
  <cp:lastModifiedBy>TJM09</cp:lastModifiedBy>
  <cp:revision>98</cp:revision>
  <cp:lastPrinted>2020-06-16T01:50:29Z</cp:lastPrinted>
  <dcterms:created xsi:type="dcterms:W3CDTF">2020-03-09T05:24:34Z</dcterms:created>
  <dcterms:modified xsi:type="dcterms:W3CDTF">2020-07-03T02:17:11Z</dcterms:modified>
</cp:coreProperties>
</file>